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313" r:id="rId4"/>
    <p:sldId id="285" r:id="rId5"/>
    <p:sldId id="309" r:id="rId6"/>
    <p:sldId id="286" r:id="rId7"/>
    <p:sldId id="31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190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B85FBF5-CFB5-481A-A51C-58360336606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620688"/>
            <a:ext cx="90364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kumimoji="0" lang="ru-RU" sz="4000" b="1" i="0" u="none" strike="noStrike" kern="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диагностического 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тестирования 11 классов 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 русскому языку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Ноябрь, 2019 год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25752" y="4725144"/>
            <a:ext cx="41227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Ф.Г.Ахметзянова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методист 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МКУ «Отдел образования ИК 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Рыбно-Слободского 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16592"/>
            <a:ext cx="1652587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Группа 55"/>
          <p:cNvGrpSpPr>
            <a:grpSpLocks/>
          </p:cNvGrpSpPr>
          <p:nvPr/>
        </p:nvGrpSpPr>
        <p:grpSpPr bwMode="auto">
          <a:xfrm>
            <a:off x="311341" y="181210"/>
            <a:ext cx="1008062" cy="917575"/>
            <a:chOff x="2011294" y="473937"/>
            <a:chExt cx="5008978" cy="4984014"/>
          </a:xfrm>
        </p:grpSpPr>
        <p:grpSp>
          <p:nvGrpSpPr>
            <p:cNvPr id="7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9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3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Овал 53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5" name="Овал 54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6" name="Арка 55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7" name="Кольцо 56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8" name="Кольцо 57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9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1" name="Полилиния 50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Полилиния 51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41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Овал 41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олилиния 42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олилиния 43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7" name="Прямоугольник 46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рямоугольник 47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7" name="Шестиугольник 36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9" name="Полилиния 38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Полилиния 39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3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5" name="Полилиния 34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4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4" name="Прямоугольник 23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Прямоугольник 28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1" name="Кольцо 30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2" name="Прямоугольник 31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5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7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олилиния 17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2" name="Прямоугольник 21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6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687100" y="1082462"/>
                <a:ext cx="5277802" cy="5276984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" name="Прямоугольник 7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375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615241"/>
              </p:ext>
            </p:extLst>
          </p:nvPr>
        </p:nvGraphicFramePr>
        <p:xfrm>
          <a:off x="179511" y="260649"/>
          <a:ext cx="8784976" cy="6231560"/>
        </p:xfrm>
        <a:graphic>
          <a:graphicData uri="http://schemas.openxmlformats.org/drawingml/2006/table">
            <a:tbl>
              <a:tblPr/>
              <a:tblGrid>
                <a:gridCol w="3744417"/>
                <a:gridCol w="1540854"/>
                <a:gridCol w="1922914"/>
                <a:gridCol w="1576791"/>
              </a:tblGrid>
              <a:tr h="8705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Общеобразовательные организации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выпускников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 </a:t>
                      </a:r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тестирования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балл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18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Верхне-</a:t>
                      </a:r>
                      <a:r>
                        <a:rPr lang="ru-RU" sz="2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Тимерлековская</a:t>
                      </a:r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СОШ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87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116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Больше-</a:t>
                      </a:r>
                      <a:r>
                        <a:rPr lang="ru-RU" sz="2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Машляковская</a:t>
                      </a:r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СОШ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69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Балыклы-Чукаевская</a:t>
                      </a:r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СОШ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66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103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Р-Слободская СОШ №2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63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9186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Р-Слободская гимназия №1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62,6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64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Кугарчинская</a:t>
                      </a:r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СОШ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59,8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612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Масловская СОШ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56,5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761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Шумбутская</a:t>
                      </a:r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СОШ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55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059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Больше-</a:t>
                      </a:r>
                      <a:r>
                        <a:rPr lang="ru-RU" sz="2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Елгинская</a:t>
                      </a:r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СОШ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51,75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103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Биектауская</a:t>
                      </a:r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 СОШ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51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356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Кутлу-Букашская</a:t>
                      </a:r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СОШ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47,2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102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Новоарышская</a:t>
                      </a:r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СШ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43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102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ИТОГО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55,5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816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8" t="29374" r="26281" b="10938"/>
          <a:stretch/>
        </p:blipFill>
        <p:spPr bwMode="auto">
          <a:xfrm>
            <a:off x="14813" y="494224"/>
            <a:ext cx="9129187" cy="6363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587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002060"/>
                </a:solidFill>
                <a:latin typeface="Times New Roman"/>
              </a:rPr>
              <a:t>ВЫПУСКНИКИ, НЕ ПРЕОДОЛЕВШИЕ МИНИМАЛЬНЫЙ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</a:rPr>
              <a:t>ПОРОГ</a:t>
            </a:r>
            <a:endParaRPr lang="ru-RU" sz="2400" b="1" dirty="0">
              <a:solidFill>
                <a:srgbClr val="002060"/>
              </a:solidFill>
              <a:latin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491863"/>
              </p:ext>
            </p:extLst>
          </p:nvPr>
        </p:nvGraphicFramePr>
        <p:xfrm>
          <a:off x="431540" y="2348880"/>
          <a:ext cx="8568952" cy="1368152"/>
        </p:xfrm>
        <a:graphic>
          <a:graphicData uri="http://schemas.openxmlformats.org/drawingml/2006/table">
            <a:tbl>
              <a:tblPr/>
              <a:tblGrid>
                <a:gridCol w="2916324"/>
                <a:gridCol w="2952328"/>
                <a:gridCol w="2700300"/>
              </a:tblGrid>
              <a:tr h="888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ОО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участников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Не преодолели порог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7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 К-</a:t>
                      </a:r>
                      <a:r>
                        <a:rPr lang="ru-RU" sz="20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Букашская</a:t>
                      </a:r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19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61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1688" y="188640"/>
            <a:ext cx="79208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КОЛИЧЕСТВО ВЫПУСКНИКОВ, НАБРАВШИХ 80 БАЛЛОВ </a:t>
            </a:r>
          </a:p>
          <a:p>
            <a:pPr algn="ctr" fontAlgn="ctr"/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И БОЛЕЕ</a:t>
            </a:r>
          </a:p>
          <a:p>
            <a:pPr algn="ctr" fontAlgn="ctr"/>
            <a:endParaRPr lang="ru-RU" sz="2800" b="1" dirty="0">
              <a:solidFill>
                <a:srgbClr val="002060"/>
              </a:solidFill>
              <a:latin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724009"/>
              </p:ext>
            </p:extLst>
          </p:nvPr>
        </p:nvGraphicFramePr>
        <p:xfrm>
          <a:off x="545664" y="1556792"/>
          <a:ext cx="7842760" cy="4176461"/>
        </p:xfrm>
        <a:graphic>
          <a:graphicData uri="http://schemas.openxmlformats.org/drawingml/2006/table">
            <a:tbl>
              <a:tblPr/>
              <a:tblGrid>
                <a:gridCol w="4386376"/>
                <a:gridCol w="3456384"/>
              </a:tblGrid>
              <a:tr h="112788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ОО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71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гимназия</a:t>
                      </a:r>
                      <a:r>
                        <a:rPr lang="ru-RU" sz="2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№ 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71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4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Кугарчинская</a:t>
                      </a: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71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Верхне-</a:t>
                      </a:r>
                      <a:r>
                        <a:rPr lang="ru-RU" sz="24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Тимерлековская</a:t>
                      </a: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71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СОШ № 2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71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Кутлу-Букашская</a:t>
                      </a: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820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864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претендентов на медаль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627319"/>
              </p:ext>
            </p:extLst>
          </p:nvPr>
        </p:nvGraphicFramePr>
        <p:xfrm>
          <a:off x="251520" y="836712"/>
          <a:ext cx="8640960" cy="580370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320480"/>
                <a:gridCol w="2592288"/>
                <a:gridCol w="1728192"/>
              </a:tblGrid>
              <a:tr h="324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ОО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ФИО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Результат тестирования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МБОУ "Больше-</a:t>
                      </a:r>
                      <a:r>
                        <a:rPr lang="ru-RU" sz="20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Машляковская</a:t>
                      </a:r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СОШ"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Загидуллина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69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МБОУ "Кугарчинская СОШ"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Галимова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71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МБОУ "Кугарчинская СОШ"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Загидуллина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60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МБОУ "Кугарчинская СОШ"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Каримуллина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80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МБОУ "Кугарчинская СОШ"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Салахова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70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МБОУ "Р-Слободская СОШ № 2"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Халилова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87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МБОУ "Р-Слободская гимназия № 1"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Сунгатуллин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85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МБОУ "Р-Слободская гимназия № 1"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Замалиева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МБОУ "Р-Слободская гимназия № 1"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Хазиева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54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МБОУ "Р-Слободская гимназия № 1"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Зайнуллина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МБОУ "Биектауская СОШ"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Гайнутдинова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66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МБОУ "Биектауская СОШ"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Хуснуллина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51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МБОУ "Шумбутская СОШ"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Галимуллин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67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МБОУ "Масловская СОШ"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Захарова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61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МБОУ "Масловская СОШ"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Клементьева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64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МБОУ "Верхне-</a:t>
                      </a:r>
                      <a:r>
                        <a:rPr lang="ru-RU" sz="20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Тимерлековская</a:t>
                      </a:r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Ханов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87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295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268760"/>
            <a:ext cx="9036496" cy="1610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500" b="1" kern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500" b="1" kern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35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kumimoji="0" lang="ru-RU" sz="35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pic>
        <p:nvPicPr>
          <p:cNvPr id="3" name="Рисунок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16592"/>
            <a:ext cx="1652587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55"/>
          <p:cNvGrpSpPr>
            <a:grpSpLocks/>
          </p:cNvGrpSpPr>
          <p:nvPr/>
        </p:nvGrpSpPr>
        <p:grpSpPr bwMode="auto">
          <a:xfrm>
            <a:off x="311341" y="181210"/>
            <a:ext cx="1008062" cy="917575"/>
            <a:chOff x="2011294" y="473937"/>
            <a:chExt cx="5008978" cy="4984014"/>
          </a:xfrm>
        </p:grpSpPr>
        <p:grpSp>
          <p:nvGrpSpPr>
            <p:cNvPr id="6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8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2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Овал 53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5" name="Арка 54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7" name="Кольцо 56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8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1" name="Полилиния 50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40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Овал 40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олилиния 42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7" name="Прямоугольник 46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6" name="Шестиугольник 35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9" name="Полилиния 38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2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5" name="Полилиния 34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3" name="Прямоугольник 22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Прямоугольник 28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0" name="Кольцо 29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1" name="Прямоугольник 30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4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6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олилиния 16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2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5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687100" y="1082462"/>
                <a:ext cx="5277802" cy="5276984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Прямоугольник 6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459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985</TotalTime>
  <Words>298</Words>
  <Application>Microsoft Office PowerPoint</Application>
  <PresentationFormat>Экран (4:3)</PresentationFormat>
  <Paragraphs>139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Лейсан</dc:creator>
  <cp:lastModifiedBy>Лейсан</cp:lastModifiedBy>
  <cp:revision>75</cp:revision>
  <cp:lastPrinted>2018-01-17T05:26:06Z</cp:lastPrinted>
  <dcterms:created xsi:type="dcterms:W3CDTF">2017-02-15T05:20:47Z</dcterms:created>
  <dcterms:modified xsi:type="dcterms:W3CDTF">2019-12-17T11:34:53Z</dcterms:modified>
</cp:coreProperties>
</file>